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5B6A899-CA7C-4D54-8CC8-D54BB233A88F}" type="datetimeFigureOut">
              <a:rPr lang="en-US" smtClean="0"/>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97746-F64F-45FE-A96A-9949F18BA21A}"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2641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E5B6A899-CA7C-4D54-8CC8-D54BB233A88F}" type="datetimeFigureOut">
              <a:rPr lang="en-US" smtClean="0"/>
              <a:t>6/19/2020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26572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B6A899-CA7C-4D54-8CC8-D54BB233A88F}" type="datetimeFigureOut">
              <a:rPr lang="en-US" smtClean="0"/>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12508779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B6A899-CA7C-4D54-8CC8-D54BB233A88F}" type="datetimeFigureOut">
              <a:rPr lang="en-US" smtClean="0"/>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97746-F64F-45FE-A96A-9949F18BA21A}"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6457975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B6A899-CA7C-4D54-8CC8-D54BB233A88F}" type="datetimeFigureOut">
              <a:rPr lang="en-US" smtClean="0"/>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33381675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B6A899-CA7C-4D54-8CC8-D54BB233A88F}" type="datetimeFigureOut">
              <a:rPr lang="en-US" smtClean="0"/>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97746-F64F-45FE-A96A-9949F18BA21A}"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8381681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B6A899-CA7C-4D54-8CC8-D54BB233A88F}" type="datetimeFigureOut">
              <a:rPr lang="en-US" smtClean="0"/>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25325860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B6A899-CA7C-4D54-8CC8-D54BB233A88F}" type="datetimeFigureOut">
              <a:rPr lang="en-US" smtClean="0"/>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36012033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B6A899-CA7C-4D54-8CC8-D54BB233A88F}" type="datetimeFigureOut">
              <a:rPr lang="en-US" smtClean="0"/>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3574048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B6A899-CA7C-4D54-8CC8-D54BB233A88F}" type="datetimeFigureOut">
              <a:rPr lang="en-US" smtClean="0"/>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311274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B6A899-CA7C-4D54-8CC8-D54BB233A88F}" type="datetimeFigureOut">
              <a:rPr lang="en-US" smtClean="0"/>
              <a:t>6/19/2020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1714136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B6A899-CA7C-4D54-8CC8-D54BB233A88F}" type="datetimeFigureOut">
              <a:rPr lang="en-US" smtClean="0"/>
              <a:t>6/19/2020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4092807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5B6A899-CA7C-4D54-8CC8-D54BB233A88F}" type="datetimeFigureOut">
              <a:rPr lang="en-US" smtClean="0"/>
              <a:t>6/19/2020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881049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5B6A899-CA7C-4D54-8CC8-D54BB233A88F}" type="datetimeFigureOut">
              <a:rPr lang="en-US" smtClean="0"/>
              <a:t>6/19/2020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698043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B6A899-CA7C-4D54-8CC8-D54BB233A88F}" type="datetimeFigureOut">
              <a:rPr lang="en-US" smtClean="0"/>
              <a:t>6/19/2020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9515947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5B6A899-CA7C-4D54-8CC8-D54BB233A88F}" type="datetimeFigureOut">
              <a:rPr lang="en-US" smtClean="0"/>
              <a:t>6/19/2020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885578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5B6A899-CA7C-4D54-8CC8-D54BB233A88F}" type="datetimeFigureOut">
              <a:rPr lang="en-US" smtClean="0"/>
              <a:t>6/19/2020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597746-F64F-45FE-A96A-9949F18BA21A}" type="slidenum">
              <a:rPr lang="en-US" smtClean="0"/>
              <a:t>‹#›</a:t>
            </a:fld>
            <a:endParaRPr lang="en-US"/>
          </a:p>
        </p:txBody>
      </p:sp>
    </p:spTree>
    <p:extLst>
      <p:ext uri="{BB962C8B-B14F-4D97-AF65-F5344CB8AC3E}">
        <p14:creationId xmlns:p14="http://schemas.microsoft.com/office/powerpoint/2010/main" val="3080676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E5B6A899-CA7C-4D54-8CC8-D54BB233A88F}" type="datetimeFigureOut">
              <a:rPr lang="en-US" smtClean="0"/>
              <a:t>6/19/2020</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6F597746-F64F-45FE-A96A-9949F18BA21A}" type="slidenum">
              <a:rPr lang="en-US" smtClean="0"/>
              <a:t>‹#›</a:t>
            </a:fld>
            <a:endParaRPr lang="en-US"/>
          </a:p>
        </p:txBody>
      </p:sp>
    </p:spTree>
    <p:extLst>
      <p:ext uri="{BB962C8B-B14F-4D97-AF65-F5344CB8AC3E}">
        <p14:creationId xmlns:p14="http://schemas.microsoft.com/office/powerpoint/2010/main" val="173063710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transgriot.blogspot.com/2011/11/trans-people-of-color-coalition-hosts.html" TargetMode="External"/><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hyperlink" Target="https://creativecommons.org/licenses/by-nc-nd/3.0/" TargetMode="External"/></Relationships>
</file>

<file path=ppt/slides/_rels/slide3.xml.rels><?xml version="1.0" encoding="UTF-8" standalone="yes"?>
<Relationships xmlns="http://schemas.openxmlformats.org/package/2006/relationships"><Relationship Id="rId8" Type="http://schemas.openxmlformats.org/officeDocument/2006/relationships/hyperlink" Target="https://en.wikipedia.org/wiki/Echo_Park,_Los_Angeles" TargetMode="External"/><Relationship Id="rId13" Type="http://schemas.openxmlformats.org/officeDocument/2006/relationships/hyperlink" Target="https://en.wikipedia.org/wiki/Hancock_Park,_Los_Angeles" TargetMode="External"/><Relationship Id="rId18" Type="http://schemas.openxmlformats.org/officeDocument/2006/relationships/hyperlink" Target="https://en.wikipedia.org/wiki/Koreatown,_Los_Angeles" TargetMode="External"/><Relationship Id="rId26" Type="http://schemas.openxmlformats.org/officeDocument/2006/relationships/hyperlink" Target="https://en.wikipedia.org/wiki/Westlake,_Los_Angeles" TargetMode="External"/><Relationship Id="rId3" Type="http://schemas.openxmlformats.org/officeDocument/2006/relationships/hyperlink" Target="https://en.wikipedia.org/wiki/Beverly_Grove,_Los_Angeles" TargetMode="External"/><Relationship Id="rId21" Type="http://schemas.openxmlformats.org/officeDocument/2006/relationships/hyperlink" Target="https://en.wikipedia.org/wiki/Mid-City,_Los_Angeles" TargetMode="External"/><Relationship Id="rId7" Type="http://schemas.openxmlformats.org/officeDocument/2006/relationships/hyperlink" Target="https://en.wikipedia.org/wiki/East_Hollywood,_Los_Angeles" TargetMode="External"/><Relationship Id="rId12" Type="http://schemas.openxmlformats.org/officeDocument/2006/relationships/hyperlink" Target="https://en.wikipedia.org/wiki/Griffith_Park" TargetMode="External"/><Relationship Id="rId17" Type="http://schemas.openxmlformats.org/officeDocument/2006/relationships/hyperlink" Target="https://en.wikipedia.org/wiki/Hollywood_Hills_West,_Los_Angeles" TargetMode="External"/><Relationship Id="rId25" Type="http://schemas.openxmlformats.org/officeDocument/2006/relationships/hyperlink" Target="https://en.wikipedia.org/wiki/West_Hollywood,_California" TargetMode="External"/><Relationship Id="rId2" Type="http://schemas.openxmlformats.org/officeDocument/2006/relationships/hyperlink" Target="https://en.wikipedia.org/wiki/Arlington_Heights,_Los_Angeles" TargetMode="External"/><Relationship Id="rId16" Type="http://schemas.openxmlformats.org/officeDocument/2006/relationships/hyperlink" Target="https://en.wikipedia.org/wiki/Hollywood_Hills,_Los_Angeles" TargetMode="External"/><Relationship Id="rId20" Type="http://schemas.openxmlformats.org/officeDocument/2006/relationships/hyperlink" Target="https://en.wikipedia.org/wiki/Los_Feliz,_Los_Angeles" TargetMode="External"/><Relationship Id="rId1" Type="http://schemas.openxmlformats.org/officeDocument/2006/relationships/slideLayout" Target="../slideLayouts/slideLayout7.xml"/><Relationship Id="rId6" Type="http://schemas.openxmlformats.org/officeDocument/2006/relationships/hyperlink" Target="https://en.wikipedia.org/wiki/Downtown_Los_Angeles" TargetMode="External"/><Relationship Id="rId11" Type="http://schemas.openxmlformats.org/officeDocument/2006/relationships/hyperlink" Target="https://en.wikipedia.org/wiki/Faircrest_Heights,_Los_Angeles" TargetMode="External"/><Relationship Id="rId24" Type="http://schemas.openxmlformats.org/officeDocument/2006/relationships/hyperlink" Target="https://en.wikipedia.org/wiki/Silver_Lake,_Los_Angeles" TargetMode="External"/><Relationship Id="rId5" Type="http://schemas.openxmlformats.org/officeDocument/2006/relationships/hyperlink" Target="https://en.wikipedia.org/wiki/Chinatown,_Los_Angeles" TargetMode="External"/><Relationship Id="rId15" Type="http://schemas.openxmlformats.org/officeDocument/2006/relationships/hyperlink" Target="https://en.wikipedia.org/wiki/Hollywood" TargetMode="External"/><Relationship Id="rId23" Type="http://schemas.openxmlformats.org/officeDocument/2006/relationships/hyperlink" Target="https://en.wikipedia.org/wiki/Pico-Union,_Los_Angeles" TargetMode="External"/><Relationship Id="rId10" Type="http://schemas.openxmlformats.org/officeDocument/2006/relationships/hyperlink" Target="https://en.wikipedia.org/wiki/Elysian_Valley,_Los_Angeles" TargetMode="External"/><Relationship Id="rId19" Type="http://schemas.openxmlformats.org/officeDocument/2006/relationships/hyperlink" Target="https://en.wikipedia.org/wiki/Larchmont,_Los_Angeles" TargetMode="External"/><Relationship Id="rId4" Type="http://schemas.openxmlformats.org/officeDocument/2006/relationships/hyperlink" Target="https://en.wikipedia.org/wiki/Carthay,_Los_Angeles" TargetMode="External"/><Relationship Id="rId9" Type="http://schemas.openxmlformats.org/officeDocument/2006/relationships/hyperlink" Target="https://en.wikipedia.org/wiki/Elysian_Park,_Los_Angeles" TargetMode="External"/><Relationship Id="rId14" Type="http://schemas.openxmlformats.org/officeDocument/2006/relationships/hyperlink" Target="https://en.wikipedia.org/wiki/Harvard_Heights,_Los_Angeles" TargetMode="External"/><Relationship Id="rId22" Type="http://schemas.openxmlformats.org/officeDocument/2006/relationships/hyperlink" Target="https://en.wikipedia.org/wiki/Mid-Wilshire,_Los_Angeles" TargetMode="External"/><Relationship Id="rId27" Type="http://schemas.openxmlformats.org/officeDocument/2006/relationships/hyperlink" Target="https://en.wikipedia.org/wiki/Windsor_Square,_Los_Angeles"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69B51-B6AE-44B3-9808-AD287F7EB614}"/>
              </a:ext>
            </a:extLst>
          </p:cNvPr>
          <p:cNvSpPr>
            <a:spLocks noGrp="1"/>
          </p:cNvSpPr>
          <p:nvPr>
            <p:ph type="ctrTitle"/>
          </p:nvPr>
        </p:nvSpPr>
        <p:spPr/>
        <p:txBody>
          <a:bodyPr/>
          <a:lstStyle/>
          <a:p>
            <a:r>
              <a:rPr lang="en-US" dirty="0">
                <a:solidFill>
                  <a:srgbClr val="FF0000"/>
                </a:solidFill>
              </a:rPr>
              <a:t>Central Los Angeles Neighborhood Analysis</a:t>
            </a:r>
          </a:p>
        </p:txBody>
      </p:sp>
      <p:sp>
        <p:nvSpPr>
          <p:cNvPr id="3" name="Subtitle 2">
            <a:extLst>
              <a:ext uri="{FF2B5EF4-FFF2-40B4-BE49-F238E27FC236}">
                <a16:creationId xmlns:a16="http://schemas.microsoft.com/office/drawing/2014/main" id="{97597946-CBDB-47C7-BDEF-6376096B98B2}"/>
              </a:ext>
            </a:extLst>
          </p:cNvPr>
          <p:cNvSpPr>
            <a:spLocks noGrp="1"/>
          </p:cNvSpPr>
          <p:nvPr>
            <p:ph type="subTitle" idx="1"/>
          </p:nvPr>
        </p:nvSpPr>
        <p:spPr/>
        <p:txBody>
          <a:bodyPr/>
          <a:lstStyle/>
          <a:p>
            <a:r>
              <a:rPr lang="en-US" dirty="0">
                <a:solidFill>
                  <a:schemeClr val="tx1"/>
                </a:solidFill>
              </a:rPr>
              <a:t>Jakhongir Khatamov</a:t>
            </a:r>
          </a:p>
          <a:p>
            <a:r>
              <a:rPr lang="en-US" dirty="0">
                <a:solidFill>
                  <a:schemeClr val="tx1"/>
                </a:solidFill>
              </a:rPr>
              <a:t>Coursera Capstone Project</a:t>
            </a:r>
          </a:p>
        </p:txBody>
      </p:sp>
    </p:spTree>
    <p:extLst>
      <p:ext uri="{BB962C8B-B14F-4D97-AF65-F5344CB8AC3E}">
        <p14:creationId xmlns:p14="http://schemas.microsoft.com/office/powerpoint/2010/main" val="3906434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FEB7FB-7ADA-4F07-B4ED-D8BAC7F943CA}"/>
              </a:ext>
            </a:extLst>
          </p:cNvPr>
          <p:cNvSpPr txBox="1"/>
          <p:nvPr/>
        </p:nvSpPr>
        <p:spPr>
          <a:xfrm>
            <a:off x="4779614" y="0"/>
            <a:ext cx="1888659" cy="646331"/>
          </a:xfrm>
          <a:prstGeom prst="rect">
            <a:avLst/>
          </a:prstGeom>
          <a:noFill/>
        </p:spPr>
        <p:txBody>
          <a:bodyPr wrap="none" rtlCol="0">
            <a:spAutoFit/>
          </a:bodyPr>
          <a:lstStyle/>
          <a:p>
            <a:r>
              <a:rPr lang="en-US" sz="3600" dirty="0">
                <a:solidFill>
                  <a:srgbClr val="FF0000"/>
                </a:solidFill>
              </a:rPr>
              <a:t>Clusters</a:t>
            </a:r>
          </a:p>
        </p:txBody>
      </p:sp>
      <p:sp>
        <p:nvSpPr>
          <p:cNvPr id="3" name="TextBox 2">
            <a:extLst>
              <a:ext uri="{FF2B5EF4-FFF2-40B4-BE49-F238E27FC236}">
                <a16:creationId xmlns:a16="http://schemas.microsoft.com/office/drawing/2014/main" id="{0422F89B-8AFA-4B86-ADBF-168492414D76}"/>
              </a:ext>
            </a:extLst>
          </p:cNvPr>
          <p:cNvSpPr txBox="1"/>
          <p:nvPr/>
        </p:nvSpPr>
        <p:spPr>
          <a:xfrm>
            <a:off x="115410" y="923277"/>
            <a:ext cx="11478827" cy="1908215"/>
          </a:xfrm>
          <a:prstGeom prst="rect">
            <a:avLst/>
          </a:prstGeom>
          <a:noFill/>
        </p:spPr>
        <p:txBody>
          <a:bodyPr wrap="square" rtlCol="0">
            <a:spAutoFit/>
          </a:bodyPr>
          <a:lstStyle/>
          <a:p>
            <a:r>
              <a:rPr lang="en-US" sz="2000" dirty="0">
                <a:solidFill>
                  <a:srgbClr val="FF0000"/>
                </a:solidFill>
              </a:rPr>
              <a:t>Cluster 1</a:t>
            </a:r>
          </a:p>
          <a:p>
            <a:r>
              <a:rPr lang="en-US" sz="2000" dirty="0"/>
              <a:t>Because it contains most of the neighborhoods, we can say that the central LA neighborhoods does not differ to much in terms of the venues they have. As we observed, most of the venues turned out to be the restaurants. Thus, if one has restaurant related skills and knowledge, then the central LA has a lot of jobs to offer. </a:t>
            </a:r>
          </a:p>
          <a:p>
            <a:endParaRPr lang="en-US" dirty="0"/>
          </a:p>
        </p:txBody>
      </p:sp>
      <p:sp>
        <p:nvSpPr>
          <p:cNvPr id="4" name="TextBox 3">
            <a:extLst>
              <a:ext uri="{FF2B5EF4-FFF2-40B4-BE49-F238E27FC236}">
                <a16:creationId xmlns:a16="http://schemas.microsoft.com/office/drawing/2014/main" id="{5B3B79A7-4DB5-4CE9-A5A3-B9BBEC374EBB}"/>
              </a:ext>
            </a:extLst>
          </p:cNvPr>
          <p:cNvSpPr txBox="1"/>
          <p:nvPr/>
        </p:nvSpPr>
        <p:spPr>
          <a:xfrm>
            <a:off x="115410" y="2726924"/>
            <a:ext cx="11478827" cy="1600438"/>
          </a:xfrm>
          <a:prstGeom prst="rect">
            <a:avLst/>
          </a:prstGeom>
          <a:noFill/>
        </p:spPr>
        <p:txBody>
          <a:bodyPr wrap="square" rtlCol="0">
            <a:spAutoFit/>
          </a:bodyPr>
          <a:lstStyle/>
          <a:p>
            <a:r>
              <a:rPr lang="en-US" sz="2000" dirty="0">
                <a:solidFill>
                  <a:srgbClr val="FF0000"/>
                </a:solidFill>
              </a:rPr>
              <a:t>Cluster 2</a:t>
            </a:r>
          </a:p>
          <a:p>
            <a:r>
              <a:rPr lang="en-US" sz="2000" dirty="0"/>
              <a:t>If one likes working out, doing physical exercise and tries living in a healthy lifestyle, then I would recommend living in neighborhoods that belong to cluster 2. This cluster has lots of trails and gym/fitness centers.</a:t>
            </a:r>
          </a:p>
          <a:p>
            <a:endParaRPr lang="en-US" dirty="0"/>
          </a:p>
        </p:txBody>
      </p:sp>
      <p:sp>
        <p:nvSpPr>
          <p:cNvPr id="5" name="TextBox 4">
            <a:extLst>
              <a:ext uri="{FF2B5EF4-FFF2-40B4-BE49-F238E27FC236}">
                <a16:creationId xmlns:a16="http://schemas.microsoft.com/office/drawing/2014/main" id="{C20D8481-8E28-42F6-98AB-3F382749838D}"/>
              </a:ext>
            </a:extLst>
          </p:cNvPr>
          <p:cNvSpPr txBox="1"/>
          <p:nvPr/>
        </p:nvSpPr>
        <p:spPr>
          <a:xfrm>
            <a:off x="115410" y="4148830"/>
            <a:ext cx="10244831" cy="1292662"/>
          </a:xfrm>
          <a:prstGeom prst="rect">
            <a:avLst/>
          </a:prstGeom>
          <a:noFill/>
        </p:spPr>
        <p:txBody>
          <a:bodyPr wrap="square" rtlCol="0">
            <a:spAutoFit/>
          </a:bodyPr>
          <a:lstStyle/>
          <a:p>
            <a:r>
              <a:rPr lang="en-US" sz="2000" dirty="0">
                <a:solidFill>
                  <a:srgbClr val="FF0000"/>
                </a:solidFill>
              </a:rPr>
              <a:t>Cluster 3</a:t>
            </a:r>
          </a:p>
          <a:p>
            <a:r>
              <a:rPr lang="en-US" sz="2000" dirty="0"/>
              <a:t>This cluster seems to be suitable for those who like reading a lot because in this cluster they can find many bookstores.</a:t>
            </a:r>
          </a:p>
          <a:p>
            <a:endParaRPr lang="en-US" dirty="0"/>
          </a:p>
        </p:txBody>
      </p:sp>
    </p:spTree>
    <p:extLst>
      <p:ext uri="{BB962C8B-B14F-4D97-AF65-F5344CB8AC3E}">
        <p14:creationId xmlns:p14="http://schemas.microsoft.com/office/powerpoint/2010/main" val="1731432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979EE00-5C89-4E82-8745-BE7C00D35067}"/>
              </a:ext>
            </a:extLst>
          </p:cNvPr>
          <p:cNvSpPr txBox="1"/>
          <p:nvPr/>
        </p:nvSpPr>
        <p:spPr>
          <a:xfrm>
            <a:off x="3252655" y="62144"/>
            <a:ext cx="4459875" cy="646331"/>
          </a:xfrm>
          <a:prstGeom prst="rect">
            <a:avLst/>
          </a:prstGeom>
          <a:noFill/>
        </p:spPr>
        <p:txBody>
          <a:bodyPr wrap="none" rtlCol="0">
            <a:spAutoFit/>
          </a:bodyPr>
          <a:lstStyle/>
          <a:p>
            <a:r>
              <a:rPr lang="en-US" sz="3600" dirty="0">
                <a:solidFill>
                  <a:srgbClr val="FF0000"/>
                </a:solidFill>
              </a:rPr>
              <a:t>Recommendations</a:t>
            </a:r>
          </a:p>
        </p:txBody>
      </p:sp>
      <p:sp>
        <p:nvSpPr>
          <p:cNvPr id="4" name="TextBox 3">
            <a:extLst>
              <a:ext uri="{FF2B5EF4-FFF2-40B4-BE49-F238E27FC236}">
                <a16:creationId xmlns:a16="http://schemas.microsoft.com/office/drawing/2014/main" id="{492270F9-9664-4D76-8721-9A8B06399412}"/>
              </a:ext>
            </a:extLst>
          </p:cNvPr>
          <p:cNvSpPr txBox="1"/>
          <p:nvPr/>
        </p:nvSpPr>
        <p:spPr>
          <a:xfrm>
            <a:off x="216492" y="1056443"/>
            <a:ext cx="11874893" cy="1292662"/>
          </a:xfrm>
          <a:prstGeom prst="rect">
            <a:avLst/>
          </a:prstGeom>
          <a:noFill/>
        </p:spPr>
        <p:txBody>
          <a:bodyPr wrap="square" rtlCol="0">
            <a:spAutoFit/>
          </a:bodyPr>
          <a:lstStyle/>
          <a:p>
            <a:r>
              <a:rPr lang="en-US" sz="2000" dirty="0">
                <a:solidFill>
                  <a:schemeClr val="bg1"/>
                </a:solidFill>
              </a:rPr>
              <a:t>The most affordable neighborhoods </a:t>
            </a:r>
            <a:r>
              <a:rPr lang="en-US" sz="2000" dirty="0"/>
              <a:t>are </a:t>
            </a:r>
            <a:r>
              <a:rPr lang="en-US" sz="2000" dirty="0">
                <a:solidFill>
                  <a:srgbClr val="FF0000"/>
                </a:solidFill>
              </a:rPr>
              <a:t>Arlington Heights </a:t>
            </a:r>
            <a:r>
              <a:rPr lang="en-US" sz="2000" dirty="0"/>
              <a:t>where the average rent is $1,605/month, </a:t>
            </a:r>
            <a:r>
              <a:rPr lang="en-US" sz="2000" dirty="0">
                <a:solidFill>
                  <a:srgbClr val="FF0000"/>
                </a:solidFill>
              </a:rPr>
              <a:t>Harvard Heights </a:t>
            </a:r>
            <a:r>
              <a:rPr lang="en-US" sz="2000" dirty="0"/>
              <a:t>where renters pay on average $1,607/month on average and </a:t>
            </a:r>
            <a:r>
              <a:rPr lang="en-US" sz="2000" dirty="0">
                <a:solidFill>
                  <a:srgbClr val="FF0000"/>
                </a:solidFill>
              </a:rPr>
              <a:t>Koreatown</a:t>
            </a:r>
            <a:r>
              <a:rPr lang="en-US" sz="2000" dirty="0"/>
              <a:t> where the average rent is $1,970/month.</a:t>
            </a:r>
          </a:p>
          <a:p>
            <a:endParaRPr lang="en-US" dirty="0"/>
          </a:p>
        </p:txBody>
      </p:sp>
      <p:sp>
        <p:nvSpPr>
          <p:cNvPr id="5" name="TextBox 4">
            <a:extLst>
              <a:ext uri="{FF2B5EF4-FFF2-40B4-BE49-F238E27FC236}">
                <a16:creationId xmlns:a16="http://schemas.microsoft.com/office/drawing/2014/main" id="{EAD53AEE-0501-4EA3-B300-565716A59062}"/>
              </a:ext>
            </a:extLst>
          </p:cNvPr>
          <p:cNvSpPr txBox="1"/>
          <p:nvPr/>
        </p:nvSpPr>
        <p:spPr>
          <a:xfrm>
            <a:off x="158553" y="2349105"/>
            <a:ext cx="11874893" cy="984885"/>
          </a:xfrm>
          <a:prstGeom prst="rect">
            <a:avLst/>
          </a:prstGeom>
          <a:noFill/>
        </p:spPr>
        <p:txBody>
          <a:bodyPr wrap="square" rtlCol="0">
            <a:spAutoFit/>
          </a:bodyPr>
          <a:lstStyle/>
          <a:p>
            <a:r>
              <a:rPr lang="en-US" sz="2000" dirty="0">
                <a:solidFill>
                  <a:schemeClr val="bg1"/>
                </a:solidFill>
              </a:rPr>
              <a:t>The most expensive neighborhoods </a:t>
            </a:r>
            <a:r>
              <a:rPr lang="en-US" sz="2000" dirty="0"/>
              <a:t>turned out to be </a:t>
            </a:r>
            <a:r>
              <a:rPr lang="en-US" sz="2000" dirty="0" err="1">
                <a:solidFill>
                  <a:srgbClr val="FF0000"/>
                </a:solidFill>
              </a:rPr>
              <a:t>Carthay</a:t>
            </a:r>
            <a:r>
              <a:rPr lang="en-US" sz="2000" dirty="0"/>
              <a:t> where the average rent is $3,591/month and </a:t>
            </a:r>
            <a:r>
              <a:rPr lang="en-US" sz="2000" dirty="0">
                <a:solidFill>
                  <a:srgbClr val="FF0000"/>
                </a:solidFill>
              </a:rPr>
              <a:t>Beverly Grove </a:t>
            </a:r>
            <a:r>
              <a:rPr lang="en-US" sz="2000" dirty="0"/>
              <a:t>where renters pay $3,804/month on average.</a:t>
            </a:r>
          </a:p>
          <a:p>
            <a:endParaRPr lang="en-US" dirty="0"/>
          </a:p>
        </p:txBody>
      </p:sp>
      <p:sp>
        <p:nvSpPr>
          <p:cNvPr id="7" name="TextBox 6">
            <a:extLst>
              <a:ext uri="{FF2B5EF4-FFF2-40B4-BE49-F238E27FC236}">
                <a16:creationId xmlns:a16="http://schemas.microsoft.com/office/drawing/2014/main" id="{F5F700E0-2482-4FDF-A6E9-C458A8F29067}"/>
              </a:ext>
            </a:extLst>
          </p:cNvPr>
          <p:cNvSpPr txBox="1"/>
          <p:nvPr/>
        </p:nvSpPr>
        <p:spPr>
          <a:xfrm>
            <a:off x="158552" y="3524011"/>
            <a:ext cx="11098333" cy="923330"/>
          </a:xfrm>
          <a:prstGeom prst="rect">
            <a:avLst/>
          </a:prstGeom>
          <a:noFill/>
        </p:spPr>
        <p:txBody>
          <a:bodyPr wrap="square" rtlCol="0">
            <a:spAutoFit/>
          </a:bodyPr>
          <a:lstStyle/>
          <a:p>
            <a:r>
              <a:rPr lang="en-US" dirty="0"/>
              <a:t>Another interesting fact is that the neighborhoods that are located on the eastern part of the area are relatively cheaper than those that are located on the western part. </a:t>
            </a:r>
          </a:p>
          <a:p>
            <a:endParaRPr lang="en-US" dirty="0"/>
          </a:p>
        </p:txBody>
      </p:sp>
      <p:sp>
        <p:nvSpPr>
          <p:cNvPr id="8" name="TextBox 7">
            <a:extLst>
              <a:ext uri="{FF2B5EF4-FFF2-40B4-BE49-F238E27FC236}">
                <a16:creationId xmlns:a16="http://schemas.microsoft.com/office/drawing/2014/main" id="{5560F3DF-EC17-4F11-B155-B9B0E51D610C}"/>
              </a:ext>
            </a:extLst>
          </p:cNvPr>
          <p:cNvSpPr txBox="1"/>
          <p:nvPr/>
        </p:nvSpPr>
        <p:spPr>
          <a:xfrm>
            <a:off x="158552" y="4519790"/>
            <a:ext cx="9126012" cy="1908215"/>
          </a:xfrm>
          <a:prstGeom prst="rect">
            <a:avLst/>
          </a:prstGeom>
          <a:noFill/>
        </p:spPr>
        <p:txBody>
          <a:bodyPr wrap="square" rtlCol="0">
            <a:spAutoFit/>
          </a:bodyPr>
          <a:lstStyle/>
          <a:p>
            <a:r>
              <a:rPr lang="en-US" sz="2000" dirty="0">
                <a:solidFill>
                  <a:schemeClr val="bg1"/>
                </a:solidFill>
              </a:rPr>
              <a:t>Finally</a:t>
            </a:r>
            <a:r>
              <a:rPr lang="en-US" sz="2000" dirty="0"/>
              <a:t>, for travelers and guests who want to stay or live in central LA, I would recommend living either in </a:t>
            </a:r>
            <a:r>
              <a:rPr lang="en-US" sz="2000" dirty="0">
                <a:solidFill>
                  <a:srgbClr val="FF0000"/>
                </a:solidFill>
              </a:rPr>
              <a:t>Arlington Heights </a:t>
            </a:r>
            <a:r>
              <a:rPr lang="en-US" sz="2000" dirty="0"/>
              <a:t>or in </a:t>
            </a:r>
            <a:r>
              <a:rPr lang="en-US" sz="2000" dirty="0">
                <a:solidFill>
                  <a:srgbClr val="FF0000"/>
                </a:solidFill>
              </a:rPr>
              <a:t>Harvard Heights </a:t>
            </a:r>
            <a:r>
              <a:rPr lang="en-US" sz="2000" dirty="0"/>
              <a:t>or in </a:t>
            </a:r>
            <a:r>
              <a:rPr lang="en-US" sz="2000" dirty="0">
                <a:solidFill>
                  <a:srgbClr val="FF0000"/>
                </a:solidFill>
              </a:rPr>
              <a:t>Koreatown</a:t>
            </a:r>
            <a:r>
              <a:rPr lang="en-US" sz="2000" dirty="0"/>
              <a:t>. These three neighborhoods are much cheaper than others and the same time they do not differ significantly from other neighborhoods in terms of the type of venues and jobs they have.</a:t>
            </a:r>
          </a:p>
          <a:p>
            <a:endParaRPr lang="en-US" dirty="0"/>
          </a:p>
        </p:txBody>
      </p:sp>
    </p:spTree>
    <p:extLst>
      <p:ext uri="{BB962C8B-B14F-4D97-AF65-F5344CB8AC3E}">
        <p14:creationId xmlns:p14="http://schemas.microsoft.com/office/powerpoint/2010/main" val="1831796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1AB5286-D1C9-4944-B5A3-D42A301C4BFF}"/>
              </a:ext>
            </a:extLst>
          </p:cNvPr>
          <p:cNvSpPr txBox="1"/>
          <p:nvPr/>
        </p:nvSpPr>
        <p:spPr>
          <a:xfrm>
            <a:off x="4252404" y="0"/>
            <a:ext cx="2900153" cy="646331"/>
          </a:xfrm>
          <a:prstGeom prst="rect">
            <a:avLst/>
          </a:prstGeom>
          <a:noFill/>
        </p:spPr>
        <p:txBody>
          <a:bodyPr wrap="none" rtlCol="0">
            <a:spAutoFit/>
          </a:bodyPr>
          <a:lstStyle/>
          <a:p>
            <a:r>
              <a:rPr lang="en-US" sz="3600" dirty="0">
                <a:solidFill>
                  <a:srgbClr val="FF0000"/>
                </a:solidFill>
              </a:rPr>
              <a:t>Introduction</a:t>
            </a:r>
          </a:p>
        </p:txBody>
      </p:sp>
      <p:pic>
        <p:nvPicPr>
          <p:cNvPr id="6" name="Picture 5" descr="A large body of water with a city in the background&#10;&#10;Description automatically generated">
            <a:extLst>
              <a:ext uri="{FF2B5EF4-FFF2-40B4-BE49-F238E27FC236}">
                <a16:creationId xmlns:a16="http://schemas.microsoft.com/office/drawing/2014/main" id="{0D2990A5-5E55-437F-87A2-0BCC41B0B69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048250" y="771525"/>
            <a:ext cx="7060406" cy="5648325"/>
          </a:xfrm>
          <a:prstGeom prst="rect">
            <a:avLst/>
          </a:prstGeom>
        </p:spPr>
      </p:pic>
      <p:sp>
        <p:nvSpPr>
          <p:cNvPr id="7" name="TextBox 6">
            <a:extLst>
              <a:ext uri="{FF2B5EF4-FFF2-40B4-BE49-F238E27FC236}">
                <a16:creationId xmlns:a16="http://schemas.microsoft.com/office/drawing/2014/main" id="{E6F89815-9F9F-4154-9528-04CDF112DC07}"/>
              </a:ext>
            </a:extLst>
          </p:cNvPr>
          <p:cNvSpPr txBox="1"/>
          <p:nvPr/>
        </p:nvSpPr>
        <p:spPr>
          <a:xfrm>
            <a:off x="5048250" y="6442150"/>
            <a:ext cx="6877050" cy="230832"/>
          </a:xfrm>
          <a:prstGeom prst="rect">
            <a:avLst/>
          </a:prstGeom>
          <a:noFill/>
        </p:spPr>
        <p:txBody>
          <a:bodyPr wrap="square" rtlCol="0">
            <a:spAutoFit/>
          </a:bodyPr>
          <a:lstStyle/>
          <a:p>
            <a:r>
              <a:rPr lang="en-US" sz="900">
                <a:hlinkClick r:id="rId3" tooltip="http://transgriot.blogspot.com/2011/11/trans-people-of-color-coalition-hosts.html"/>
              </a:rPr>
              <a:t>This Photo</a:t>
            </a:r>
            <a:r>
              <a:rPr lang="en-US" sz="900"/>
              <a:t> by Unknown Author is licensed under </a:t>
            </a:r>
            <a:r>
              <a:rPr lang="en-US" sz="900">
                <a:hlinkClick r:id="rId4" tooltip="https://creativecommons.org/licenses/by-nc-nd/3.0/"/>
              </a:rPr>
              <a:t>CC BY-NC-ND</a:t>
            </a:r>
            <a:endParaRPr lang="en-US" sz="900"/>
          </a:p>
        </p:txBody>
      </p:sp>
      <p:sp>
        <p:nvSpPr>
          <p:cNvPr id="8" name="TextBox 7">
            <a:extLst>
              <a:ext uri="{FF2B5EF4-FFF2-40B4-BE49-F238E27FC236}">
                <a16:creationId xmlns:a16="http://schemas.microsoft.com/office/drawing/2014/main" id="{E5D88684-721E-4293-8E60-BB966DD204C8}"/>
              </a:ext>
            </a:extLst>
          </p:cNvPr>
          <p:cNvSpPr txBox="1"/>
          <p:nvPr/>
        </p:nvSpPr>
        <p:spPr>
          <a:xfrm>
            <a:off x="166179" y="1548217"/>
            <a:ext cx="4882071" cy="3416320"/>
          </a:xfrm>
          <a:prstGeom prst="rect">
            <a:avLst/>
          </a:prstGeom>
          <a:noFill/>
        </p:spPr>
        <p:txBody>
          <a:bodyPr wrap="square" rtlCol="0">
            <a:spAutoFit/>
          </a:bodyPr>
          <a:lstStyle/>
          <a:p>
            <a:r>
              <a:rPr lang="en-US" sz="2400" dirty="0"/>
              <a:t>Los Angeles (LA) is one of the biggest and most populous cities of the USA. Due to its Mediterranean climate, ethnic diversity and Hollywood entertainment industry, every year many people visit and enjoy all the benefits the city offers. </a:t>
            </a:r>
          </a:p>
        </p:txBody>
      </p:sp>
    </p:spTree>
    <p:extLst>
      <p:ext uri="{BB962C8B-B14F-4D97-AF65-F5344CB8AC3E}">
        <p14:creationId xmlns:p14="http://schemas.microsoft.com/office/powerpoint/2010/main" val="22163713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E595A5-659C-4279-9F46-82597F9FF776}"/>
              </a:ext>
            </a:extLst>
          </p:cNvPr>
          <p:cNvSpPr txBox="1"/>
          <p:nvPr/>
        </p:nvSpPr>
        <p:spPr>
          <a:xfrm>
            <a:off x="4252404" y="0"/>
            <a:ext cx="2900153" cy="646331"/>
          </a:xfrm>
          <a:prstGeom prst="rect">
            <a:avLst/>
          </a:prstGeom>
          <a:noFill/>
        </p:spPr>
        <p:txBody>
          <a:bodyPr wrap="none" rtlCol="0">
            <a:spAutoFit/>
          </a:bodyPr>
          <a:lstStyle/>
          <a:p>
            <a:r>
              <a:rPr lang="en-US" sz="3600" dirty="0">
                <a:solidFill>
                  <a:srgbClr val="FF0000"/>
                </a:solidFill>
              </a:rPr>
              <a:t>Introduction</a:t>
            </a:r>
          </a:p>
        </p:txBody>
      </p:sp>
      <p:sp>
        <p:nvSpPr>
          <p:cNvPr id="4" name="TextBox 3">
            <a:extLst>
              <a:ext uri="{FF2B5EF4-FFF2-40B4-BE49-F238E27FC236}">
                <a16:creationId xmlns:a16="http://schemas.microsoft.com/office/drawing/2014/main" id="{5B525D29-5A70-4613-A8A8-86B9EA93E396}"/>
              </a:ext>
            </a:extLst>
          </p:cNvPr>
          <p:cNvSpPr txBox="1"/>
          <p:nvPr/>
        </p:nvSpPr>
        <p:spPr>
          <a:xfrm>
            <a:off x="71022" y="834500"/>
            <a:ext cx="6889071" cy="2246769"/>
          </a:xfrm>
          <a:prstGeom prst="rect">
            <a:avLst/>
          </a:prstGeom>
          <a:noFill/>
        </p:spPr>
        <p:txBody>
          <a:bodyPr wrap="square" rtlCol="0">
            <a:spAutoFit/>
          </a:bodyPr>
          <a:lstStyle/>
          <a:p>
            <a:r>
              <a:rPr lang="en-US" sz="2000" dirty="0">
                <a:solidFill>
                  <a:schemeClr val="bg1"/>
                </a:solidFill>
              </a:rPr>
              <a:t>Travelers have some challenges and anxieties:</a:t>
            </a:r>
          </a:p>
          <a:p>
            <a:endParaRPr lang="en-US" sz="2000" dirty="0"/>
          </a:p>
          <a:p>
            <a:pPr marL="285750" indent="-285750">
              <a:buFont typeface="Arial" panose="020B0604020202020204" pitchFamily="34" charset="0"/>
              <a:buChar char="•"/>
            </a:pPr>
            <a:r>
              <a:rPr lang="en-US" sz="2000" dirty="0"/>
              <a:t>Which neighborhood should I live in?</a:t>
            </a:r>
          </a:p>
          <a:p>
            <a:pPr marL="285750" indent="-285750">
              <a:buFont typeface="Arial" panose="020B0604020202020204" pitchFamily="34" charset="0"/>
              <a:buChar char="•"/>
            </a:pPr>
            <a:r>
              <a:rPr lang="en-US" sz="2000" dirty="0"/>
              <a:t>How the rent prices differ across the neighborhoods?</a:t>
            </a:r>
          </a:p>
          <a:p>
            <a:pPr marL="285750" indent="-285750">
              <a:buFont typeface="Arial" panose="020B0604020202020204" pitchFamily="34" charset="0"/>
              <a:buChar char="•"/>
            </a:pPr>
            <a:r>
              <a:rPr lang="en-US" sz="2000" dirty="0"/>
              <a:t>Which neighborhood has more jobs that fit my skills and abilities?</a:t>
            </a:r>
          </a:p>
        </p:txBody>
      </p:sp>
      <p:sp>
        <p:nvSpPr>
          <p:cNvPr id="5" name="TextBox 4">
            <a:extLst>
              <a:ext uri="{FF2B5EF4-FFF2-40B4-BE49-F238E27FC236}">
                <a16:creationId xmlns:a16="http://schemas.microsoft.com/office/drawing/2014/main" id="{6DED4DD6-EA8E-4F9B-A787-373BA7E9E3FD}"/>
              </a:ext>
            </a:extLst>
          </p:cNvPr>
          <p:cNvSpPr txBox="1"/>
          <p:nvPr/>
        </p:nvSpPr>
        <p:spPr>
          <a:xfrm>
            <a:off x="71022" y="3776732"/>
            <a:ext cx="5646197" cy="1323439"/>
          </a:xfrm>
          <a:prstGeom prst="rect">
            <a:avLst/>
          </a:prstGeom>
          <a:noFill/>
        </p:spPr>
        <p:txBody>
          <a:bodyPr wrap="square" rtlCol="0">
            <a:spAutoFit/>
          </a:bodyPr>
          <a:lstStyle/>
          <a:p>
            <a:r>
              <a:rPr lang="en-US" sz="2000" dirty="0">
                <a:solidFill>
                  <a:schemeClr val="bg1"/>
                </a:solidFill>
              </a:rPr>
              <a:t>To answer this questions</a:t>
            </a:r>
            <a:r>
              <a:rPr lang="en-US" sz="2000" dirty="0"/>
              <a:t>, I have conducted my own, analysis using spatial data and tools such as choropleth map, K-means clustering algorithm and Foursquare API.</a:t>
            </a:r>
          </a:p>
        </p:txBody>
      </p:sp>
      <p:sp>
        <p:nvSpPr>
          <p:cNvPr id="6" name="TextBox 5">
            <a:extLst>
              <a:ext uri="{FF2B5EF4-FFF2-40B4-BE49-F238E27FC236}">
                <a16:creationId xmlns:a16="http://schemas.microsoft.com/office/drawing/2014/main" id="{B500EF30-CBCE-4970-ACA8-0FE37AFEFC68}"/>
              </a:ext>
            </a:extLst>
          </p:cNvPr>
          <p:cNvSpPr txBox="1"/>
          <p:nvPr/>
        </p:nvSpPr>
        <p:spPr>
          <a:xfrm>
            <a:off x="7483876" y="1997475"/>
            <a:ext cx="2503503" cy="3416320"/>
          </a:xfrm>
          <a:prstGeom prst="rect">
            <a:avLst/>
          </a:prstGeom>
          <a:noFill/>
        </p:spPr>
        <p:txBody>
          <a:bodyPr wrap="square" rtlCol="0">
            <a:spAutoFit/>
          </a:bodyPr>
          <a:lstStyle/>
          <a:p>
            <a:pPr lvl="0"/>
            <a:r>
              <a:rPr lang="en-US" dirty="0">
                <a:hlinkClick r:id="rId2" tooltip="Arlington Heights, Los Angeles">
                  <a:extLst>
                    <a:ext uri="{A12FA001-AC4F-418D-AE19-62706E023703}">
                      <ahyp:hlinkClr xmlns:ahyp="http://schemas.microsoft.com/office/drawing/2018/hyperlinkcolor" val="tx"/>
                    </a:ext>
                  </a:extLst>
                </a:hlinkClick>
              </a:rPr>
              <a:t>Arlington Heights</a:t>
            </a:r>
            <a:endParaRPr lang="en-US" dirty="0"/>
          </a:p>
          <a:p>
            <a:pPr lvl="0"/>
            <a:r>
              <a:rPr lang="en-US" dirty="0">
                <a:hlinkClick r:id="rId3" tooltip="Beverly Grove, Los Angeles">
                  <a:extLst>
                    <a:ext uri="{A12FA001-AC4F-418D-AE19-62706E023703}">
                      <ahyp:hlinkClr xmlns:ahyp="http://schemas.microsoft.com/office/drawing/2018/hyperlinkcolor" val="tx"/>
                    </a:ext>
                  </a:extLst>
                </a:hlinkClick>
              </a:rPr>
              <a:t>Beverly Grove</a:t>
            </a:r>
            <a:endParaRPr lang="en-US" dirty="0"/>
          </a:p>
          <a:p>
            <a:pPr lvl="0"/>
            <a:r>
              <a:rPr lang="en-US" dirty="0" err="1">
                <a:hlinkClick r:id="rId4" tooltip="Carthay, Los Angeles">
                  <a:extLst>
                    <a:ext uri="{A12FA001-AC4F-418D-AE19-62706E023703}">
                      <ahyp:hlinkClr xmlns:ahyp="http://schemas.microsoft.com/office/drawing/2018/hyperlinkcolor" val="tx"/>
                    </a:ext>
                  </a:extLst>
                </a:hlinkClick>
              </a:rPr>
              <a:t>Carthay</a:t>
            </a:r>
            <a:endParaRPr lang="en-US" dirty="0"/>
          </a:p>
          <a:p>
            <a:pPr lvl="0"/>
            <a:r>
              <a:rPr lang="en-US" dirty="0">
                <a:hlinkClick r:id="rId5" tooltip="Chinatown, Los Angeles">
                  <a:extLst>
                    <a:ext uri="{A12FA001-AC4F-418D-AE19-62706E023703}">
                      <ahyp:hlinkClr xmlns:ahyp="http://schemas.microsoft.com/office/drawing/2018/hyperlinkcolor" val="tx"/>
                    </a:ext>
                  </a:extLst>
                </a:hlinkClick>
              </a:rPr>
              <a:t>Chinatown</a:t>
            </a:r>
            <a:endParaRPr lang="en-US" dirty="0"/>
          </a:p>
          <a:p>
            <a:pPr lvl="0"/>
            <a:r>
              <a:rPr lang="en-US" dirty="0">
                <a:hlinkClick r:id="rId6" tooltip="Downtown Los Angeles">
                  <a:extLst>
                    <a:ext uri="{A12FA001-AC4F-418D-AE19-62706E023703}">
                      <ahyp:hlinkClr xmlns:ahyp="http://schemas.microsoft.com/office/drawing/2018/hyperlinkcolor" val="tx"/>
                    </a:ext>
                  </a:extLst>
                </a:hlinkClick>
              </a:rPr>
              <a:t>Downtown</a:t>
            </a:r>
            <a:endParaRPr lang="en-US" dirty="0"/>
          </a:p>
          <a:p>
            <a:pPr lvl="0"/>
            <a:r>
              <a:rPr lang="en-US" dirty="0">
                <a:hlinkClick r:id="rId7" tooltip="East Hollywood, Los Angeles">
                  <a:extLst>
                    <a:ext uri="{A12FA001-AC4F-418D-AE19-62706E023703}">
                      <ahyp:hlinkClr xmlns:ahyp="http://schemas.microsoft.com/office/drawing/2018/hyperlinkcolor" val="tx"/>
                    </a:ext>
                  </a:extLst>
                </a:hlinkClick>
              </a:rPr>
              <a:t>East Hollywood</a:t>
            </a:r>
            <a:endParaRPr lang="en-US" dirty="0"/>
          </a:p>
          <a:p>
            <a:pPr lvl="0"/>
            <a:r>
              <a:rPr lang="en-US" dirty="0">
                <a:hlinkClick r:id="rId8" tooltip="Echo Park, Los Angeles">
                  <a:extLst>
                    <a:ext uri="{A12FA001-AC4F-418D-AE19-62706E023703}">
                      <ahyp:hlinkClr xmlns:ahyp="http://schemas.microsoft.com/office/drawing/2018/hyperlinkcolor" val="tx"/>
                    </a:ext>
                  </a:extLst>
                </a:hlinkClick>
              </a:rPr>
              <a:t>Echo Park</a:t>
            </a:r>
            <a:endParaRPr lang="en-US" dirty="0"/>
          </a:p>
          <a:p>
            <a:pPr lvl="0"/>
            <a:r>
              <a:rPr lang="en-US" dirty="0">
                <a:hlinkClick r:id="rId9" tooltip="Elysian Park, Los Angeles">
                  <a:extLst>
                    <a:ext uri="{A12FA001-AC4F-418D-AE19-62706E023703}">
                      <ahyp:hlinkClr xmlns:ahyp="http://schemas.microsoft.com/office/drawing/2018/hyperlinkcolor" val="tx"/>
                    </a:ext>
                  </a:extLst>
                </a:hlinkClick>
              </a:rPr>
              <a:t>Elysian Park</a:t>
            </a:r>
            <a:endParaRPr lang="en-US" dirty="0"/>
          </a:p>
          <a:p>
            <a:pPr lvl="0"/>
            <a:r>
              <a:rPr lang="en-US" dirty="0">
                <a:hlinkClick r:id="rId10" tooltip="Elysian Valley, Los Angeles">
                  <a:extLst>
                    <a:ext uri="{A12FA001-AC4F-418D-AE19-62706E023703}">
                      <ahyp:hlinkClr xmlns:ahyp="http://schemas.microsoft.com/office/drawing/2018/hyperlinkcolor" val="tx"/>
                    </a:ext>
                  </a:extLst>
                </a:hlinkClick>
              </a:rPr>
              <a:t>Elysian Valley</a:t>
            </a:r>
            <a:endParaRPr lang="en-US" dirty="0"/>
          </a:p>
          <a:p>
            <a:pPr lvl="0"/>
            <a:r>
              <a:rPr lang="en-US" dirty="0">
                <a:hlinkClick r:id="rId11" tooltip="Faircrest Heights, Los Angeles">
                  <a:extLst>
                    <a:ext uri="{A12FA001-AC4F-418D-AE19-62706E023703}">
                      <ahyp:hlinkClr xmlns:ahyp="http://schemas.microsoft.com/office/drawing/2018/hyperlinkcolor" val="tx"/>
                    </a:ext>
                  </a:extLst>
                </a:hlinkClick>
              </a:rPr>
              <a:t>Faircrest Heights</a:t>
            </a:r>
            <a:endParaRPr lang="en-US" dirty="0"/>
          </a:p>
          <a:p>
            <a:pPr lvl="0"/>
            <a:r>
              <a:rPr lang="en-US" dirty="0">
                <a:hlinkClick r:id="rId12" tooltip="Griffith Park">
                  <a:extLst>
                    <a:ext uri="{A12FA001-AC4F-418D-AE19-62706E023703}">
                      <ahyp:hlinkClr xmlns:ahyp="http://schemas.microsoft.com/office/drawing/2018/hyperlinkcolor" val="tx"/>
                    </a:ext>
                  </a:extLst>
                </a:hlinkClick>
              </a:rPr>
              <a:t>Griffith Park</a:t>
            </a:r>
            <a:endParaRPr lang="en-US" dirty="0"/>
          </a:p>
          <a:p>
            <a:endParaRPr lang="en-US" dirty="0"/>
          </a:p>
        </p:txBody>
      </p:sp>
      <p:sp>
        <p:nvSpPr>
          <p:cNvPr id="7" name="TextBox 6">
            <a:extLst>
              <a:ext uri="{FF2B5EF4-FFF2-40B4-BE49-F238E27FC236}">
                <a16:creationId xmlns:a16="http://schemas.microsoft.com/office/drawing/2014/main" id="{F1502888-4C80-4DBB-9977-99E2B0CB0FE3}"/>
              </a:ext>
            </a:extLst>
          </p:cNvPr>
          <p:cNvSpPr txBox="1"/>
          <p:nvPr/>
        </p:nvSpPr>
        <p:spPr>
          <a:xfrm>
            <a:off x="9696929" y="1997475"/>
            <a:ext cx="2416046" cy="4524315"/>
          </a:xfrm>
          <a:prstGeom prst="rect">
            <a:avLst/>
          </a:prstGeom>
          <a:noFill/>
        </p:spPr>
        <p:txBody>
          <a:bodyPr wrap="none" rtlCol="0">
            <a:spAutoFit/>
          </a:bodyPr>
          <a:lstStyle/>
          <a:p>
            <a:pPr lvl="0"/>
            <a:r>
              <a:rPr lang="en-US" dirty="0">
                <a:hlinkClick r:id="rId13" tooltip="Hancock Park, Los Angeles">
                  <a:extLst>
                    <a:ext uri="{A12FA001-AC4F-418D-AE19-62706E023703}">
                      <ahyp:hlinkClr xmlns:ahyp="http://schemas.microsoft.com/office/drawing/2018/hyperlinkcolor" val="tx"/>
                    </a:ext>
                  </a:extLst>
                </a:hlinkClick>
              </a:rPr>
              <a:t>Hancock Park</a:t>
            </a:r>
            <a:endParaRPr lang="en-US" dirty="0"/>
          </a:p>
          <a:p>
            <a:pPr lvl="0"/>
            <a:r>
              <a:rPr lang="en-US" dirty="0">
                <a:hlinkClick r:id="rId14" tooltip="Harvard Heights, Los Angeles">
                  <a:extLst>
                    <a:ext uri="{A12FA001-AC4F-418D-AE19-62706E023703}">
                      <ahyp:hlinkClr xmlns:ahyp="http://schemas.microsoft.com/office/drawing/2018/hyperlinkcolor" val="tx"/>
                    </a:ext>
                  </a:extLst>
                </a:hlinkClick>
              </a:rPr>
              <a:t>Harvard Heights</a:t>
            </a:r>
            <a:endParaRPr lang="en-US" dirty="0"/>
          </a:p>
          <a:p>
            <a:pPr lvl="0"/>
            <a:r>
              <a:rPr lang="en-US" dirty="0">
                <a:hlinkClick r:id="rId15" tooltip="Hollywood">
                  <a:extLst>
                    <a:ext uri="{A12FA001-AC4F-418D-AE19-62706E023703}">
                      <ahyp:hlinkClr xmlns:ahyp="http://schemas.microsoft.com/office/drawing/2018/hyperlinkcolor" val="tx"/>
                    </a:ext>
                  </a:extLst>
                </a:hlinkClick>
              </a:rPr>
              <a:t>Hollywood</a:t>
            </a:r>
            <a:endParaRPr lang="en-US" dirty="0"/>
          </a:p>
          <a:p>
            <a:pPr lvl="0"/>
            <a:r>
              <a:rPr lang="en-US" dirty="0">
                <a:hlinkClick r:id="rId16" tooltip="Hollywood Hills, Los Angeles">
                  <a:extLst>
                    <a:ext uri="{A12FA001-AC4F-418D-AE19-62706E023703}">
                      <ahyp:hlinkClr xmlns:ahyp="http://schemas.microsoft.com/office/drawing/2018/hyperlinkcolor" val="tx"/>
                    </a:ext>
                  </a:extLst>
                </a:hlinkClick>
              </a:rPr>
              <a:t>Hollywood Hills</a:t>
            </a:r>
            <a:endParaRPr lang="en-US" dirty="0"/>
          </a:p>
          <a:p>
            <a:pPr lvl="0"/>
            <a:r>
              <a:rPr lang="en-US" dirty="0">
                <a:hlinkClick r:id="rId17" tooltip="Hollywood Hills West, Los Angeles">
                  <a:extLst>
                    <a:ext uri="{A12FA001-AC4F-418D-AE19-62706E023703}">
                      <ahyp:hlinkClr xmlns:ahyp="http://schemas.microsoft.com/office/drawing/2018/hyperlinkcolor" val="tx"/>
                    </a:ext>
                  </a:extLst>
                </a:hlinkClick>
              </a:rPr>
              <a:t>Hollywood Hills West</a:t>
            </a:r>
            <a:endParaRPr lang="en-US" dirty="0"/>
          </a:p>
          <a:p>
            <a:pPr lvl="0"/>
            <a:r>
              <a:rPr lang="en-US" dirty="0">
                <a:hlinkClick r:id="rId18" tooltip="Koreatown, Los Angeles">
                  <a:extLst>
                    <a:ext uri="{A12FA001-AC4F-418D-AE19-62706E023703}">
                      <ahyp:hlinkClr xmlns:ahyp="http://schemas.microsoft.com/office/drawing/2018/hyperlinkcolor" val="tx"/>
                    </a:ext>
                  </a:extLst>
                </a:hlinkClick>
              </a:rPr>
              <a:t>Koreatown</a:t>
            </a:r>
            <a:endParaRPr lang="en-US" dirty="0"/>
          </a:p>
          <a:p>
            <a:pPr lvl="0"/>
            <a:r>
              <a:rPr lang="en-US" dirty="0">
                <a:hlinkClick r:id="rId19" tooltip="Larchmont, Los Angeles">
                  <a:extLst>
                    <a:ext uri="{A12FA001-AC4F-418D-AE19-62706E023703}">
                      <ahyp:hlinkClr xmlns:ahyp="http://schemas.microsoft.com/office/drawing/2018/hyperlinkcolor" val="tx"/>
                    </a:ext>
                  </a:extLst>
                </a:hlinkClick>
              </a:rPr>
              <a:t>Larchmont</a:t>
            </a:r>
            <a:endParaRPr lang="en-US" dirty="0"/>
          </a:p>
          <a:p>
            <a:pPr lvl="0"/>
            <a:r>
              <a:rPr lang="en-US" dirty="0">
                <a:hlinkClick r:id="rId20" tooltip="Los Feliz, Los Angeles">
                  <a:extLst>
                    <a:ext uri="{A12FA001-AC4F-418D-AE19-62706E023703}">
                      <ahyp:hlinkClr xmlns:ahyp="http://schemas.microsoft.com/office/drawing/2018/hyperlinkcolor" val="tx"/>
                    </a:ext>
                  </a:extLst>
                </a:hlinkClick>
              </a:rPr>
              <a:t>Los </a:t>
            </a:r>
            <a:r>
              <a:rPr lang="en-US" dirty="0" err="1">
                <a:hlinkClick r:id="rId20" tooltip="Los Feliz, Los Angeles">
                  <a:extLst>
                    <a:ext uri="{A12FA001-AC4F-418D-AE19-62706E023703}">
                      <ahyp:hlinkClr xmlns:ahyp="http://schemas.microsoft.com/office/drawing/2018/hyperlinkcolor" val="tx"/>
                    </a:ext>
                  </a:extLst>
                </a:hlinkClick>
              </a:rPr>
              <a:t>Feliz</a:t>
            </a:r>
            <a:endParaRPr lang="en-US" dirty="0"/>
          </a:p>
          <a:p>
            <a:pPr lvl="0"/>
            <a:r>
              <a:rPr lang="en-US" dirty="0">
                <a:hlinkClick r:id="rId21" tooltip="Mid-City, Los Angeles">
                  <a:extLst>
                    <a:ext uri="{A12FA001-AC4F-418D-AE19-62706E023703}">
                      <ahyp:hlinkClr xmlns:ahyp="http://schemas.microsoft.com/office/drawing/2018/hyperlinkcolor" val="tx"/>
                    </a:ext>
                  </a:extLst>
                </a:hlinkClick>
              </a:rPr>
              <a:t>Mid-City</a:t>
            </a:r>
            <a:endParaRPr lang="en-US" dirty="0"/>
          </a:p>
          <a:p>
            <a:pPr lvl="0"/>
            <a:r>
              <a:rPr lang="en-US" dirty="0">
                <a:hlinkClick r:id="rId22" tooltip="Mid-Wilshire, Los Angeles">
                  <a:extLst>
                    <a:ext uri="{A12FA001-AC4F-418D-AE19-62706E023703}">
                      <ahyp:hlinkClr xmlns:ahyp="http://schemas.microsoft.com/office/drawing/2018/hyperlinkcolor" val="tx"/>
                    </a:ext>
                  </a:extLst>
                </a:hlinkClick>
              </a:rPr>
              <a:t>Mid-Wilshire</a:t>
            </a:r>
            <a:endParaRPr lang="en-US" dirty="0"/>
          </a:p>
          <a:p>
            <a:pPr lvl="0"/>
            <a:r>
              <a:rPr lang="en-US" dirty="0">
                <a:hlinkClick r:id="rId23" tooltip="Pico-Union, Los Angeles">
                  <a:extLst>
                    <a:ext uri="{A12FA001-AC4F-418D-AE19-62706E023703}">
                      <ahyp:hlinkClr xmlns:ahyp="http://schemas.microsoft.com/office/drawing/2018/hyperlinkcolor" val="tx"/>
                    </a:ext>
                  </a:extLst>
                </a:hlinkClick>
              </a:rPr>
              <a:t>Pico-Union</a:t>
            </a:r>
            <a:endParaRPr lang="en-US" dirty="0"/>
          </a:p>
          <a:p>
            <a:pPr lvl="0"/>
            <a:r>
              <a:rPr lang="en-US" dirty="0">
                <a:hlinkClick r:id="rId24" tooltip="Silver Lake, Los Angeles">
                  <a:extLst>
                    <a:ext uri="{A12FA001-AC4F-418D-AE19-62706E023703}">
                      <ahyp:hlinkClr xmlns:ahyp="http://schemas.microsoft.com/office/drawing/2018/hyperlinkcolor" val="tx"/>
                    </a:ext>
                  </a:extLst>
                </a:hlinkClick>
              </a:rPr>
              <a:t>Silver Lake</a:t>
            </a:r>
            <a:endParaRPr lang="en-US" dirty="0"/>
          </a:p>
          <a:p>
            <a:pPr lvl="0"/>
            <a:r>
              <a:rPr lang="en-US" dirty="0">
                <a:hlinkClick r:id="rId25" tooltip="West Hollywood, California">
                  <a:extLst>
                    <a:ext uri="{A12FA001-AC4F-418D-AE19-62706E023703}">
                      <ahyp:hlinkClr xmlns:ahyp="http://schemas.microsoft.com/office/drawing/2018/hyperlinkcolor" val="tx"/>
                    </a:ext>
                  </a:extLst>
                </a:hlinkClick>
              </a:rPr>
              <a:t>West Hollywood</a:t>
            </a:r>
            <a:endParaRPr lang="en-US" dirty="0"/>
          </a:p>
          <a:p>
            <a:pPr lvl="0"/>
            <a:r>
              <a:rPr lang="en-US" dirty="0">
                <a:hlinkClick r:id="rId26" tooltip="Westlake, Los Angeles">
                  <a:extLst>
                    <a:ext uri="{A12FA001-AC4F-418D-AE19-62706E023703}">
                      <ahyp:hlinkClr xmlns:ahyp="http://schemas.microsoft.com/office/drawing/2018/hyperlinkcolor" val="tx"/>
                    </a:ext>
                  </a:extLst>
                </a:hlinkClick>
              </a:rPr>
              <a:t>Westlake</a:t>
            </a:r>
            <a:endParaRPr lang="en-US" dirty="0"/>
          </a:p>
          <a:p>
            <a:pPr lvl="0"/>
            <a:r>
              <a:rPr lang="en-US" dirty="0">
                <a:hlinkClick r:id="rId27" tooltip="Windsor Square, Los Angeles">
                  <a:extLst>
                    <a:ext uri="{A12FA001-AC4F-418D-AE19-62706E023703}">
                      <ahyp:hlinkClr xmlns:ahyp="http://schemas.microsoft.com/office/drawing/2018/hyperlinkcolor" val="tx"/>
                    </a:ext>
                  </a:extLst>
                </a:hlinkClick>
              </a:rPr>
              <a:t>Windsor Square</a:t>
            </a:r>
            <a:endParaRPr lang="en-US" dirty="0"/>
          </a:p>
          <a:p>
            <a:endParaRPr lang="en-US" dirty="0"/>
          </a:p>
        </p:txBody>
      </p:sp>
      <p:sp>
        <p:nvSpPr>
          <p:cNvPr id="8" name="TextBox 7">
            <a:extLst>
              <a:ext uri="{FF2B5EF4-FFF2-40B4-BE49-F238E27FC236}">
                <a16:creationId xmlns:a16="http://schemas.microsoft.com/office/drawing/2014/main" id="{19D0D1DC-09F7-4938-8D2A-7FB530F22774}"/>
              </a:ext>
            </a:extLst>
          </p:cNvPr>
          <p:cNvSpPr txBox="1"/>
          <p:nvPr/>
        </p:nvSpPr>
        <p:spPr>
          <a:xfrm>
            <a:off x="7483876" y="1196119"/>
            <a:ext cx="4350590" cy="707886"/>
          </a:xfrm>
          <a:prstGeom prst="rect">
            <a:avLst/>
          </a:prstGeom>
          <a:noFill/>
        </p:spPr>
        <p:txBody>
          <a:bodyPr wrap="square" rtlCol="0">
            <a:spAutoFit/>
          </a:bodyPr>
          <a:lstStyle/>
          <a:p>
            <a:r>
              <a:rPr lang="en-US" sz="2000" dirty="0">
                <a:solidFill>
                  <a:schemeClr val="bg1"/>
                </a:solidFill>
              </a:rPr>
              <a:t>There are 26 neighborhoods in central LA area</a:t>
            </a:r>
          </a:p>
        </p:txBody>
      </p:sp>
    </p:spTree>
    <p:extLst>
      <p:ext uri="{BB962C8B-B14F-4D97-AF65-F5344CB8AC3E}">
        <p14:creationId xmlns:p14="http://schemas.microsoft.com/office/powerpoint/2010/main" val="4947933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5B54F4-0C93-490B-84A7-A90E28E1E3E5}"/>
              </a:ext>
            </a:extLst>
          </p:cNvPr>
          <p:cNvSpPr txBox="1"/>
          <p:nvPr/>
        </p:nvSpPr>
        <p:spPr>
          <a:xfrm>
            <a:off x="4779614" y="0"/>
            <a:ext cx="1316386" cy="646331"/>
          </a:xfrm>
          <a:prstGeom prst="rect">
            <a:avLst/>
          </a:prstGeom>
          <a:noFill/>
        </p:spPr>
        <p:txBody>
          <a:bodyPr wrap="none" rtlCol="0">
            <a:spAutoFit/>
          </a:bodyPr>
          <a:lstStyle/>
          <a:p>
            <a:r>
              <a:rPr lang="en-US" sz="3600" dirty="0">
                <a:solidFill>
                  <a:srgbClr val="FF0000"/>
                </a:solidFill>
              </a:rPr>
              <a:t>Data</a:t>
            </a:r>
          </a:p>
        </p:txBody>
      </p:sp>
      <p:sp>
        <p:nvSpPr>
          <p:cNvPr id="3" name="TextBox 2">
            <a:extLst>
              <a:ext uri="{FF2B5EF4-FFF2-40B4-BE49-F238E27FC236}">
                <a16:creationId xmlns:a16="http://schemas.microsoft.com/office/drawing/2014/main" id="{DFF40F94-BA9D-4EA5-8755-222598709ADC}"/>
              </a:ext>
            </a:extLst>
          </p:cNvPr>
          <p:cNvSpPr txBox="1"/>
          <p:nvPr/>
        </p:nvSpPr>
        <p:spPr>
          <a:xfrm>
            <a:off x="249786" y="905521"/>
            <a:ext cx="7171946" cy="4401205"/>
          </a:xfrm>
          <a:prstGeom prst="rect">
            <a:avLst/>
          </a:prstGeom>
          <a:noFill/>
        </p:spPr>
        <p:txBody>
          <a:bodyPr wrap="square" rtlCol="0">
            <a:spAutoFit/>
          </a:bodyPr>
          <a:lstStyle/>
          <a:p>
            <a:r>
              <a:rPr lang="en-US" sz="2000" dirty="0"/>
              <a:t>Most of the data was obtained from the internet by scraping the web pages.</a:t>
            </a:r>
          </a:p>
          <a:p>
            <a:endParaRPr lang="en-US" sz="2000" dirty="0"/>
          </a:p>
          <a:p>
            <a:endParaRPr lang="en-US" sz="2000" dirty="0"/>
          </a:p>
          <a:p>
            <a:endParaRPr lang="en-US" sz="2000" dirty="0"/>
          </a:p>
          <a:p>
            <a:r>
              <a:rPr lang="en-US" sz="2000" dirty="0">
                <a:solidFill>
                  <a:schemeClr val="bg1"/>
                </a:solidFill>
              </a:rPr>
              <a:t>The following features was collected to do the analysis:</a:t>
            </a:r>
          </a:p>
          <a:p>
            <a:endParaRPr lang="en-US" sz="2000" dirty="0">
              <a:solidFill>
                <a:schemeClr val="bg1"/>
              </a:solidFill>
            </a:endParaRPr>
          </a:p>
          <a:p>
            <a:pPr marL="285750" indent="-285750">
              <a:buFont typeface="Arial" panose="020B0604020202020204" pitchFamily="34" charset="0"/>
              <a:buChar char="•"/>
            </a:pPr>
            <a:r>
              <a:rPr lang="en-US" sz="2000" dirty="0"/>
              <a:t>Latitude and longitude values of neighborhoods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Average rent price of neighborhoods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100 venues around each neighborhood</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GEOJSON file was constructed using other source files</a:t>
            </a:r>
          </a:p>
        </p:txBody>
      </p:sp>
      <p:pic>
        <p:nvPicPr>
          <p:cNvPr id="7" name="Picture 6" descr="A screenshot of a cell phone&#10;&#10;Description automatically generated">
            <a:extLst>
              <a:ext uri="{FF2B5EF4-FFF2-40B4-BE49-F238E27FC236}">
                <a16:creationId xmlns:a16="http://schemas.microsoft.com/office/drawing/2014/main" id="{F83E3597-1A49-41FC-95DF-418C15E312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46770" y="757644"/>
            <a:ext cx="4709105" cy="4971243"/>
          </a:xfrm>
          <a:prstGeom prst="rect">
            <a:avLst/>
          </a:prstGeom>
        </p:spPr>
      </p:pic>
    </p:spTree>
    <p:extLst>
      <p:ext uri="{BB962C8B-B14F-4D97-AF65-F5344CB8AC3E}">
        <p14:creationId xmlns:p14="http://schemas.microsoft.com/office/powerpoint/2010/main" val="39273948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8672283-4A4F-4B7E-84CE-DC0C7E28AA5E}"/>
              </a:ext>
            </a:extLst>
          </p:cNvPr>
          <p:cNvSpPr txBox="1"/>
          <p:nvPr/>
        </p:nvSpPr>
        <p:spPr>
          <a:xfrm>
            <a:off x="4779614" y="0"/>
            <a:ext cx="2146742" cy="646331"/>
          </a:xfrm>
          <a:prstGeom prst="rect">
            <a:avLst/>
          </a:prstGeom>
          <a:noFill/>
        </p:spPr>
        <p:txBody>
          <a:bodyPr wrap="none" rtlCol="0">
            <a:spAutoFit/>
          </a:bodyPr>
          <a:lstStyle/>
          <a:p>
            <a:r>
              <a:rPr lang="en-US" sz="3600" dirty="0">
                <a:solidFill>
                  <a:srgbClr val="FF0000"/>
                </a:solidFill>
              </a:rPr>
              <a:t>Methods</a:t>
            </a:r>
          </a:p>
        </p:txBody>
      </p:sp>
      <p:pic>
        <p:nvPicPr>
          <p:cNvPr id="4" name="Picture 3" descr="A screenshot of a cell phone&#10;&#10;Description automatically generated">
            <a:extLst>
              <a:ext uri="{FF2B5EF4-FFF2-40B4-BE49-F238E27FC236}">
                <a16:creationId xmlns:a16="http://schemas.microsoft.com/office/drawing/2014/main" id="{671AB1D0-6278-4D76-9230-0B4DD0009D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423" y="1282117"/>
            <a:ext cx="10053153" cy="5044625"/>
          </a:xfrm>
          <a:prstGeom prst="rect">
            <a:avLst/>
          </a:prstGeom>
        </p:spPr>
      </p:pic>
      <p:sp>
        <p:nvSpPr>
          <p:cNvPr id="5" name="TextBox 4">
            <a:extLst>
              <a:ext uri="{FF2B5EF4-FFF2-40B4-BE49-F238E27FC236}">
                <a16:creationId xmlns:a16="http://schemas.microsoft.com/office/drawing/2014/main" id="{8DBD51F3-7F16-41B4-8E76-DF5FCF9A7A26}"/>
              </a:ext>
            </a:extLst>
          </p:cNvPr>
          <p:cNvSpPr txBox="1"/>
          <p:nvPr/>
        </p:nvSpPr>
        <p:spPr>
          <a:xfrm>
            <a:off x="1384613" y="764169"/>
            <a:ext cx="9422772" cy="400110"/>
          </a:xfrm>
          <a:prstGeom prst="rect">
            <a:avLst/>
          </a:prstGeom>
          <a:noFill/>
        </p:spPr>
        <p:txBody>
          <a:bodyPr wrap="none" rtlCol="0">
            <a:spAutoFit/>
          </a:bodyPr>
          <a:lstStyle/>
          <a:p>
            <a:r>
              <a:rPr lang="en-US" sz="2000" dirty="0">
                <a:solidFill>
                  <a:schemeClr val="bg1"/>
                </a:solidFill>
              </a:rPr>
              <a:t>Top 10 venues for each neighborhood was extracted using Foursquare API.</a:t>
            </a:r>
          </a:p>
        </p:txBody>
      </p:sp>
    </p:spTree>
    <p:extLst>
      <p:ext uri="{BB962C8B-B14F-4D97-AF65-F5344CB8AC3E}">
        <p14:creationId xmlns:p14="http://schemas.microsoft.com/office/powerpoint/2010/main" val="2501841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F97630-83E3-4BA8-AE18-4CE57777A486}"/>
              </a:ext>
            </a:extLst>
          </p:cNvPr>
          <p:cNvSpPr txBox="1"/>
          <p:nvPr/>
        </p:nvSpPr>
        <p:spPr>
          <a:xfrm>
            <a:off x="4779614" y="0"/>
            <a:ext cx="2146742" cy="646331"/>
          </a:xfrm>
          <a:prstGeom prst="rect">
            <a:avLst/>
          </a:prstGeom>
          <a:noFill/>
        </p:spPr>
        <p:txBody>
          <a:bodyPr wrap="none" rtlCol="0">
            <a:spAutoFit/>
          </a:bodyPr>
          <a:lstStyle/>
          <a:p>
            <a:r>
              <a:rPr lang="en-US" sz="3600" dirty="0">
                <a:solidFill>
                  <a:srgbClr val="FF0000"/>
                </a:solidFill>
              </a:rPr>
              <a:t>Methods</a:t>
            </a:r>
          </a:p>
        </p:txBody>
      </p:sp>
      <p:sp>
        <p:nvSpPr>
          <p:cNvPr id="3" name="TextBox 2">
            <a:extLst>
              <a:ext uri="{FF2B5EF4-FFF2-40B4-BE49-F238E27FC236}">
                <a16:creationId xmlns:a16="http://schemas.microsoft.com/office/drawing/2014/main" id="{7490AB77-0C74-4391-B6FF-955B37BECE61}"/>
              </a:ext>
            </a:extLst>
          </p:cNvPr>
          <p:cNvSpPr txBox="1"/>
          <p:nvPr/>
        </p:nvSpPr>
        <p:spPr>
          <a:xfrm>
            <a:off x="1697039" y="779558"/>
            <a:ext cx="9419566" cy="400110"/>
          </a:xfrm>
          <a:prstGeom prst="rect">
            <a:avLst/>
          </a:prstGeom>
          <a:noFill/>
        </p:spPr>
        <p:txBody>
          <a:bodyPr wrap="none" rtlCol="0">
            <a:spAutoFit/>
          </a:bodyPr>
          <a:lstStyle/>
          <a:p>
            <a:r>
              <a:rPr lang="en-US" sz="2000" dirty="0">
                <a:solidFill>
                  <a:schemeClr val="bg1"/>
                </a:solidFill>
              </a:rPr>
              <a:t>Python’s Folium package was used to initially visualize the neighborhoods. </a:t>
            </a:r>
          </a:p>
        </p:txBody>
      </p:sp>
      <p:pic>
        <p:nvPicPr>
          <p:cNvPr id="5" name="Picture 4" descr="A picture containing text, map&#10;&#10;Description automatically generated">
            <a:extLst>
              <a:ext uri="{FF2B5EF4-FFF2-40B4-BE49-F238E27FC236}">
                <a16:creationId xmlns:a16="http://schemas.microsoft.com/office/drawing/2014/main" id="{B8140211-8124-4CDF-8786-F287041D20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6482" y="1282117"/>
            <a:ext cx="9274344" cy="5380186"/>
          </a:xfrm>
          <a:prstGeom prst="rect">
            <a:avLst/>
          </a:prstGeom>
        </p:spPr>
      </p:pic>
    </p:spTree>
    <p:extLst>
      <p:ext uri="{BB962C8B-B14F-4D97-AF65-F5344CB8AC3E}">
        <p14:creationId xmlns:p14="http://schemas.microsoft.com/office/powerpoint/2010/main" val="11135563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F60B7C-920A-4114-9648-CEEE649882F9}"/>
              </a:ext>
            </a:extLst>
          </p:cNvPr>
          <p:cNvSpPr txBox="1"/>
          <p:nvPr/>
        </p:nvSpPr>
        <p:spPr>
          <a:xfrm>
            <a:off x="4779614" y="0"/>
            <a:ext cx="2146742" cy="646331"/>
          </a:xfrm>
          <a:prstGeom prst="rect">
            <a:avLst/>
          </a:prstGeom>
          <a:noFill/>
        </p:spPr>
        <p:txBody>
          <a:bodyPr wrap="none" rtlCol="0">
            <a:spAutoFit/>
          </a:bodyPr>
          <a:lstStyle/>
          <a:p>
            <a:r>
              <a:rPr lang="en-US" sz="3600" dirty="0">
                <a:solidFill>
                  <a:srgbClr val="FF0000"/>
                </a:solidFill>
              </a:rPr>
              <a:t>Methods</a:t>
            </a:r>
          </a:p>
        </p:txBody>
      </p:sp>
      <p:sp>
        <p:nvSpPr>
          <p:cNvPr id="3" name="TextBox 2">
            <a:extLst>
              <a:ext uri="{FF2B5EF4-FFF2-40B4-BE49-F238E27FC236}">
                <a16:creationId xmlns:a16="http://schemas.microsoft.com/office/drawing/2014/main" id="{35501D14-3A0F-4AC8-9A85-6D3E14B23F48}"/>
              </a:ext>
            </a:extLst>
          </p:cNvPr>
          <p:cNvSpPr txBox="1"/>
          <p:nvPr/>
        </p:nvSpPr>
        <p:spPr>
          <a:xfrm>
            <a:off x="70117" y="906072"/>
            <a:ext cx="9945351" cy="707886"/>
          </a:xfrm>
          <a:prstGeom prst="rect">
            <a:avLst/>
          </a:prstGeom>
          <a:noFill/>
        </p:spPr>
        <p:txBody>
          <a:bodyPr wrap="none" rtlCol="0">
            <a:spAutoFit/>
          </a:bodyPr>
          <a:lstStyle/>
          <a:p>
            <a:pPr algn="ctr"/>
            <a:r>
              <a:rPr lang="en-US" sz="2000" dirty="0">
                <a:solidFill>
                  <a:schemeClr val="bg1"/>
                </a:solidFill>
              </a:rPr>
              <a:t>K-Means clustering algorithm was used to cluster the neighborhoods as well as </a:t>
            </a:r>
          </a:p>
          <a:p>
            <a:pPr algn="ctr"/>
            <a:r>
              <a:rPr lang="en-US" sz="2000" dirty="0">
                <a:solidFill>
                  <a:schemeClr val="bg1"/>
                </a:solidFill>
              </a:rPr>
              <a:t>the elbow method to identify the appropriate number of clusters. </a:t>
            </a:r>
          </a:p>
        </p:txBody>
      </p:sp>
      <p:pic>
        <p:nvPicPr>
          <p:cNvPr id="5" name="Picture 4" descr="A close up of a map&#10;&#10;Description automatically generated">
            <a:extLst>
              <a:ext uri="{FF2B5EF4-FFF2-40B4-BE49-F238E27FC236}">
                <a16:creationId xmlns:a16="http://schemas.microsoft.com/office/drawing/2014/main" id="{CDC2DD36-6807-41C0-9AA6-FB0EB9D20E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264" y="1873700"/>
            <a:ext cx="6000752" cy="3945101"/>
          </a:xfrm>
          <a:prstGeom prst="rect">
            <a:avLst/>
          </a:prstGeom>
        </p:spPr>
      </p:pic>
      <p:sp>
        <p:nvSpPr>
          <p:cNvPr id="6" name="TextBox 5">
            <a:extLst>
              <a:ext uri="{FF2B5EF4-FFF2-40B4-BE49-F238E27FC236}">
                <a16:creationId xmlns:a16="http://schemas.microsoft.com/office/drawing/2014/main" id="{0A4B203C-BA8B-437B-873E-B46CC2821AD1}"/>
              </a:ext>
            </a:extLst>
          </p:cNvPr>
          <p:cNvSpPr txBox="1"/>
          <p:nvPr/>
        </p:nvSpPr>
        <p:spPr>
          <a:xfrm>
            <a:off x="6400801" y="2368922"/>
            <a:ext cx="5220069" cy="1631216"/>
          </a:xfrm>
          <a:prstGeom prst="rect">
            <a:avLst/>
          </a:prstGeom>
          <a:noFill/>
        </p:spPr>
        <p:txBody>
          <a:bodyPr wrap="square" rtlCol="0">
            <a:spAutoFit/>
          </a:bodyPr>
          <a:lstStyle/>
          <a:p>
            <a:r>
              <a:rPr lang="en-US" sz="2000" dirty="0"/>
              <a:t>As we can see from the elbow method above, the sum of squares distance within the clusters does not decrease significantly after k = 3. Therefore, I have decided to generate three clusters. </a:t>
            </a:r>
          </a:p>
        </p:txBody>
      </p:sp>
    </p:spTree>
    <p:extLst>
      <p:ext uri="{BB962C8B-B14F-4D97-AF65-F5344CB8AC3E}">
        <p14:creationId xmlns:p14="http://schemas.microsoft.com/office/powerpoint/2010/main" val="3123199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F6BD13-E84A-402E-8680-DB0501ADD1AA}"/>
              </a:ext>
            </a:extLst>
          </p:cNvPr>
          <p:cNvSpPr txBox="1"/>
          <p:nvPr/>
        </p:nvSpPr>
        <p:spPr>
          <a:xfrm>
            <a:off x="4779614" y="0"/>
            <a:ext cx="1654620" cy="646331"/>
          </a:xfrm>
          <a:prstGeom prst="rect">
            <a:avLst/>
          </a:prstGeom>
          <a:noFill/>
        </p:spPr>
        <p:txBody>
          <a:bodyPr wrap="none" rtlCol="0">
            <a:spAutoFit/>
          </a:bodyPr>
          <a:lstStyle/>
          <a:p>
            <a:r>
              <a:rPr lang="en-US" sz="3600" dirty="0">
                <a:solidFill>
                  <a:srgbClr val="FF0000"/>
                </a:solidFill>
              </a:rPr>
              <a:t>Results</a:t>
            </a:r>
          </a:p>
        </p:txBody>
      </p:sp>
      <p:pic>
        <p:nvPicPr>
          <p:cNvPr id="4" name="Picture 3" descr="A picture containing text, map&#10;&#10;Description automatically generated">
            <a:extLst>
              <a:ext uri="{FF2B5EF4-FFF2-40B4-BE49-F238E27FC236}">
                <a16:creationId xmlns:a16="http://schemas.microsoft.com/office/drawing/2014/main" id="{D6A8E970-E200-4C23-8DBD-E8FAD76082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6210" y="1302711"/>
            <a:ext cx="8306520" cy="5022015"/>
          </a:xfrm>
          <a:prstGeom prst="rect">
            <a:avLst/>
          </a:prstGeom>
        </p:spPr>
      </p:pic>
      <p:sp>
        <p:nvSpPr>
          <p:cNvPr id="5" name="TextBox 4">
            <a:extLst>
              <a:ext uri="{FF2B5EF4-FFF2-40B4-BE49-F238E27FC236}">
                <a16:creationId xmlns:a16="http://schemas.microsoft.com/office/drawing/2014/main" id="{81141940-E83F-4883-BF8F-ED270B4DA3ED}"/>
              </a:ext>
            </a:extLst>
          </p:cNvPr>
          <p:cNvSpPr txBox="1"/>
          <p:nvPr/>
        </p:nvSpPr>
        <p:spPr>
          <a:xfrm>
            <a:off x="5699462" y="829841"/>
            <a:ext cx="3647152" cy="400110"/>
          </a:xfrm>
          <a:prstGeom prst="rect">
            <a:avLst/>
          </a:prstGeom>
          <a:noFill/>
        </p:spPr>
        <p:txBody>
          <a:bodyPr wrap="none" rtlCol="0">
            <a:spAutoFit/>
          </a:bodyPr>
          <a:lstStyle/>
          <a:p>
            <a:r>
              <a:rPr lang="en-US" sz="2000" dirty="0">
                <a:solidFill>
                  <a:schemeClr val="bg1"/>
                </a:solidFill>
              </a:rPr>
              <a:t>Here is the choropleth map:</a:t>
            </a:r>
          </a:p>
        </p:txBody>
      </p:sp>
      <p:sp>
        <p:nvSpPr>
          <p:cNvPr id="6" name="Rectangle 5">
            <a:extLst>
              <a:ext uri="{FF2B5EF4-FFF2-40B4-BE49-F238E27FC236}">
                <a16:creationId xmlns:a16="http://schemas.microsoft.com/office/drawing/2014/main" id="{0914C2A7-4740-46E3-8E01-93AD9B0FB977}"/>
              </a:ext>
            </a:extLst>
          </p:cNvPr>
          <p:cNvSpPr/>
          <p:nvPr/>
        </p:nvSpPr>
        <p:spPr>
          <a:xfrm>
            <a:off x="212259" y="2590930"/>
            <a:ext cx="3161255" cy="1323439"/>
          </a:xfrm>
          <a:prstGeom prst="rect">
            <a:avLst/>
          </a:prstGeom>
        </p:spPr>
        <p:txBody>
          <a:bodyPr wrap="square">
            <a:spAutoFit/>
          </a:bodyPr>
          <a:lstStyle/>
          <a:p>
            <a:r>
              <a:rPr lang="en-US" sz="2000" dirty="0">
                <a:latin typeface="Calibri" panose="020F0502020204030204" pitchFamily="34" charset="0"/>
                <a:ea typeface="Calibri" panose="020F0502020204030204" pitchFamily="34" charset="0"/>
                <a:cs typeface="Times New Roman" panose="02020603050405020304" pitchFamily="18" charset="0"/>
              </a:rPr>
              <a:t>As we can see from the color bar, the darker the color the higher the average rent price in that neighborhood.</a:t>
            </a:r>
            <a:endParaRPr lang="en-US" sz="2000" dirty="0"/>
          </a:p>
        </p:txBody>
      </p:sp>
    </p:spTree>
    <p:extLst>
      <p:ext uri="{BB962C8B-B14F-4D97-AF65-F5344CB8AC3E}">
        <p14:creationId xmlns:p14="http://schemas.microsoft.com/office/powerpoint/2010/main" val="506166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21B369-0D67-4DFF-9016-15CF17BABE6D}"/>
              </a:ext>
            </a:extLst>
          </p:cNvPr>
          <p:cNvSpPr txBox="1"/>
          <p:nvPr/>
        </p:nvSpPr>
        <p:spPr>
          <a:xfrm>
            <a:off x="4779614" y="0"/>
            <a:ext cx="1654620" cy="646331"/>
          </a:xfrm>
          <a:prstGeom prst="rect">
            <a:avLst/>
          </a:prstGeom>
          <a:noFill/>
        </p:spPr>
        <p:txBody>
          <a:bodyPr wrap="none" rtlCol="0">
            <a:spAutoFit/>
          </a:bodyPr>
          <a:lstStyle/>
          <a:p>
            <a:r>
              <a:rPr lang="en-US" sz="3600" dirty="0">
                <a:solidFill>
                  <a:srgbClr val="FF0000"/>
                </a:solidFill>
              </a:rPr>
              <a:t>Results</a:t>
            </a:r>
          </a:p>
        </p:txBody>
      </p:sp>
      <p:pic>
        <p:nvPicPr>
          <p:cNvPr id="4" name="Picture 3" descr="A close up of a map&#10;&#10;Description automatically generated">
            <a:extLst>
              <a:ext uri="{FF2B5EF4-FFF2-40B4-BE49-F238E27FC236}">
                <a16:creationId xmlns:a16="http://schemas.microsoft.com/office/drawing/2014/main" id="{3DF8D9D8-C921-416E-A12C-CF94A34076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4066" y="1620781"/>
            <a:ext cx="8237934" cy="4930567"/>
          </a:xfrm>
          <a:prstGeom prst="rect">
            <a:avLst/>
          </a:prstGeom>
        </p:spPr>
      </p:pic>
      <p:sp>
        <p:nvSpPr>
          <p:cNvPr id="5" name="TextBox 4">
            <a:extLst>
              <a:ext uri="{FF2B5EF4-FFF2-40B4-BE49-F238E27FC236}">
                <a16:creationId xmlns:a16="http://schemas.microsoft.com/office/drawing/2014/main" id="{B0E2E986-7765-4EFD-A9E6-15A56794318D}"/>
              </a:ext>
            </a:extLst>
          </p:cNvPr>
          <p:cNvSpPr txBox="1"/>
          <p:nvPr/>
        </p:nvSpPr>
        <p:spPr>
          <a:xfrm>
            <a:off x="4036382" y="779613"/>
            <a:ext cx="7886329" cy="707886"/>
          </a:xfrm>
          <a:prstGeom prst="rect">
            <a:avLst/>
          </a:prstGeom>
          <a:noFill/>
        </p:spPr>
        <p:txBody>
          <a:bodyPr wrap="square" rtlCol="0">
            <a:spAutoFit/>
          </a:bodyPr>
          <a:lstStyle/>
          <a:p>
            <a:r>
              <a:rPr lang="en-US" sz="2000" dirty="0">
                <a:solidFill>
                  <a:schemeClr val="bg1"/>
                </a:solidFill>
              </a:rPr>
              <a:t>The neighborhood clusters are  superimposed on top of the choropleth map.</a:t>
            </a:r>
          </a:p>
        </p:txBody>
      </p:sp>
      <p:sp>
        <p:nvSpPr>
          <p:cNvPr id="6" name="Rectangle 5">
            <a:extLst>
              <a:ext uri="{FF2B5EF4-FFF2-40B4-BE49-F238E27FC236}">
                <a16:creationId xmlns:a16="http://schemas.microsoft.com/office/drawing/2014/main" id="{FC72DEC4-80F0-4ADD-B11D-2C745B5FAF4D}"/>
              </a:ext>
            </a:extLst>
          </p:cNvPr>
          <p:cNvSpPr/>
          <p:nvPr/>
        </p:nvSpPr>
        <p:spPr>
          <a:xfrm>
            <a:off x="124288" y="1793637"/>
            <a:ext cx="3654641" cy="3631379"/>
          </a:xfrm>
          <a:prstGeom prst="rect">
            <a:avLst/>
          </a:prstGeom>
        </p:spPr>
        <p:txBody>
          <a:bodyPr wrap="square">
            <a:spAutoFit/>
          </a:bodyPr>
          <a:lstStyle/>
          <a:p>
            <a:pPr indent="457200">
              <a:lnSpc>
                <a:spcPct val="107000"/>
              </a:lnSpc>
              <a:spcAft>
                <a:spcPts val="800"/>
              </a:spcAft>
            </a:pPr>
            <a:r>
              <a:rPr lang="en-US" sz="2400" dirty="0">
                <a:latin typeface="Calibri" panose="020F0502020204030204" pitchFamily="34" charset="0"/>
                <a:ea typeface="Calibri" panose="020F0502020204030204" pitchFamily="34" charset="0"/>
                <a:cs typeface="Times New Roman" panose="02020603050405020304" pitchFamily="18" charset="0"/>
              </a:rPr>
              <a:t>What is great about this map is that if you click on the circle markers which are the centers of the neighborhoods, they will display </a:t>
            </a:r>
            <a:r>
              <a:rPr lang="en-US" sz="2400" dirty="0">
                <a:solidFill>
                  <a:srgbClr val="FF0000"/>
                </a:solidFill>
                <a:latin typeface="Calibri" panose="020F0502020204030204" pitchFamily="34" charset="0"/>
                <a:ea typeface="Calibri" panose="020F0502020204030204" pitchFamily="34" charset="0"/>
                <a:cs typeface="Times New Roman" panose="02020603050405020304" pitchFamily="18" charset="0"/>
              </a:rPr>
              <a:t>the name of the neighborhood</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a:solidFill>
                  <a:srgbClr val="FF0000"/>
                </a:solidFill>
                <a:latin typeface="Calibri" panose="020F0502020204030204" pitchFamily="34" charset="0"/>
                <a:ea typeface="Calibri" panose="020F0502020204030204" pitchFamily="34" charset="0"/>
                <a:cs typeface="Times New Roman" panose="02020603050405020304" pitchFamily="18" charset="0"/>
              </a:rPr>
              <a:t>the category of cluster and the average rent price</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17027572"/>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82</TotalTime>
  <Words>709</Words>
  <Application>Microsoft Office PowerPoint</Application>
  <PresentationFormat>Widescreen</PresentationFormat>
  <Paragraphs>80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Century Gothic</vt:lpstr>
      <vt:lpstr>Wingdings 3</vt:lpstr>
      <vt:lpstr>Slice</vt:lpstr>
      <vt:lpstr>Central Los Angeles Neighborhood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Central Los Angeles Neighborhood Analysis</dc:title>
  <dc:creator>Jakhongir Khatamov</dc:creator>
  <cp:lastModifiedBy>Jakhongir Khatamov</cp:lastModifiedBy>
  <cp:revision>10</cp:revision>
  <dcterms:created xsi:type="dcterms:W3CDTF">2020-06-19T16:31:00Z</dcterms:created>
  <dcterms:modified xsi:type="dcterms:W3CDTF">2020-06-19T17:53:45Z</dcterms:modified>
</cp:coreProperties>
</file>

<file path=docProps/thumbnail.jpeg>
</file>